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9" r:id="rId19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4" Type="http://schemas.openxmlformats.org/officeDocument/2006/relationships/slide" Target="slides/slide12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6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8" name="Google Shape;4778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76.jpg"/><Relationship Id="rId4" Type="http://schemas.openxmlformats.org/officeDocument/2006/relationships/image" Target="../media/image196.png"/><Relationship Id="rId5" Type="http://schemas.openxmlformats.org/officeDocument/2006/relationships/image" Target="../media/image160.png"/></Relationships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9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680"/>
          <p:cNvSpPr txBox="1"/>
          <p:nvPr>
            <p:ph type="title"/>
          </p:nvPr>
        </p:nvSpPr>
        <p:spPr>
          <a:xfrm>
            <a:off x="1435100" y="154483"/>
            <a:ext cx="7499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The Test</a:t>
            </a:r>
            <a:endParaRPr/>
          </a:p>
        </p:txBody>
      </p:sp>
      <p:sp>
        <p:nvSpPr>
          <p:cNvPr id="4781" name="Google Shape;4781;p680"/>
          <p:cNvSpPr txBox="1"/>
          <p:nvPr>
            <p:ph idx="1" type="body"/>
          </p:nvPr>
        </p:nvSpPr>
        <p:spPr>
          <a:xfrm>
            <a:off x="1435100" y="814388"/>
            <a:ext cx="7499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15950" lvl="0" marL="692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None/>
            </a:pPr>
            <a:r>
              <a:rPr b="0" i="0" lang="zh-CN" sz="1000" u="none" cap="none" strike="noStrike">
                <a:solidFill>
                  <a:srgbClr val="82B3B7"/>
                </a:solidFill>
                <a:latin typeface="Cabin"/>
                <a:ea typeface="Cabin"/>
                <a:cs typeface="Cabin"/>
                <a:sym typeface="Cabin"/>
              </a:rPr>
              <a:t>The test is broken down into four categories.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Favorite World: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Do you prefer to focus on the outer world or your own inner world?  This is called </a:t>
            </a:r>
            <a:r>
              <a:rPr b="0" i="1" lang="zh-CN" sz="1600" u="sng" cap="none" strike="noStrike">
                <a:solidFill>
                  <a:srgbClr val="AB5AC5"/>
                </a:solidFill>
                <a:latin typeface="Cabin"/>
                <a:ea typeface="Cabin"/>
                <a:cs typeface="Cabin"/>
                <a:sym typeface="Cabin"/>
              </a:rPr>
              <a:t>Extraversion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(E)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Introversion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(I)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Information: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Do you prefer to focus on the basic information you take in or do you prefer to interrupt and add meaning?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Sensing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(S)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Intuition</a:t>
            </a:r>
            <a:r>
              <a:rPr b="0" i="0" lang="zh-CN" sz="4000" u="none" cap="none" strike="noStrike">
                <a:solidFill>
                  <a:srgbClr val="07C64D"/>
                </a:solidFill>
                <a:latin typeface="Cabin"/>
                <a:ea typeface="Cabin"/>
                <a:cs typeface="Cabin"/>
                <a:sym typeface="Cabin"/>
              </a:rPr>
              <a:t> (N)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Decisions: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When making decisions, do you prefer to first look at logic and consistency or first look at the people and special circumstances?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Thinking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(T) or </a:t>
            </a:r>
            <a:r>
              <a:rPr b="0" i="1" lang="zh-CN" sz="3000" u="sng" cap="none" strike="noStrike">
                <a:solidFill>
                  <a:srgbClr val="6FA476"/>
                </a:solidFill>
                <a:latin typeface="Cabin"/>
                <a:ea typeface="Cabin"/>
                <a:cs typeface="Cabin"/>
                <a:sym typeface="Cabin"/>
              </a:rPr>
              <a:t>Feeling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(F)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600" u="none" cap="none" strike="noStrike">
                <a:solidFill>
                  <a:srgbClr val="6EE452"/>
                </a:solidFill>
                <a:latin typeface="Cabin"/>
                <a:ea typeface="Cabin"/>
                <a:cs typeface="Cabin"/>
                <a:sym typeface="Cabin"/>
              </a:rPr>
              <a:t>Structure: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 In dealing with the outside world, do you prefer to get things decided or do you prefer to stay open to new information and options?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Judging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(J)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Perceiving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(P)</a:t>
            </a:r>
            <a:endParaRPr/>
          </a:p>
        </p:txBody>
      </p:sp>
      <p:sp>
        <p:nvSpPr>
          <p:cNvPr id="4782" name="Google Shape;4782;p680"/>
          <p:cNvSpPr txBox="1"/>
          <p:nvPr/>
        </p:nvSpPr>
        <p:spPr>
          <a:xfrm>
            <a:off x="1355725" y="4200525"/>
            <a:ext cx="7483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3" name="Google Shape;4783;p680"/>
          <p:cNvSpPr txBox="1"/>
          <p:nvPr/>
        </p:nvSpPr>
        <p:spPr>
          <a:xfrm>
            <a:off x="1195387" y="4143375"/>
            <a:ext cx="7643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bin"/>
              <a:buNone/>
            </a:pPr>
            <a:r>
              <a:rPr b="0" i="0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Excerpts taken from MBTI® Manuel.  </a:t>
            </a:r>
            <a:r>
              <a:rPr b="0" i="1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 Guide to the Development and Use of the Myers-Briggs Type Indicator®.</a:t>
            </a:r>
            <a:r>
              <a:rPr b="0" i="0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4" name="Google Shape;4784;p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0887" y="3031331"/>
            <a:ext cx="150971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5" name="Google Shape;4785;p6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171450"/>
            <a:ext cx="971550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6" name="Google Shape;4786;p6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